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5"/>
  </p:notesMasterIdLst>
  <p:sldIdLst>
    <p:sldId id="256" r:id="rId2"/>
    <p:sldId id="283" r:id="rId3"/>
    <p:sldId id="303" r:id="rId4"/>
    <p:sldId id="305" r:id="rId5"/>
    <p:sldId id="289" r:id="rId6"/>
    <p:sldId id="306" r:id="rId7"/>
    <p:sldId id="307" r:id="rId8"/>
    <p:sldId id="308" r:id="rId9"/>
    <p:sldId id="304" r:id="rId10"/>
    <p:sldId id="302" r:id="rId11"/>
    <p:sldId id="294" r:id="rId12"/>
    <p:sldId id="295" r:id="rId13"/>
    <p:sldId id="296" r:id="rId14"/>
    <p:sldId id="297" r:id="rId15"/>
    <p:sldId id="298" r:id="rId16"/>
    <p:sldId id="301" r:id="rId17"/>
    <p:sldId id="293" r:id="rId18"/>
    <p:sldId id="266" r:id="rId19"/>
    <p:sldId id="267" r:id="rId20"/>
    <p:sldId id="269" r:id="rId21"/>
    <p:sldId id="292" r:id="rId22"/>
    <p:sldId id="270" r:id="rId23"/>
    <p:sldId id="271" r:id="rId24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/>
    <p:restoredTop sz="93724"/>
  </p:normalViewPr>
  <p:slideViewPr>
    <p:cSldViewPr snapToGrid="0" snapToObjects="1">
      <p:cViewPr varScale="1">
        <p:scale>
          <a:sx n="153" d="100"/>
          <a:sy n="153" d="100"/>
        </p:scale>
        <p:origin x="1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Deep Linking®</a:t>
          </a: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CC®</a:t>
          </a: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LTI®</a:t>
          </a: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</dgm:pt>
    <dgm:pt modelId="{12E9EAAA-8FF8-8941-9A78-1554B7C471CF}" type="pres">
      <dgm:prSet presAssocID="{5254FC7D-EBDB-C94C-9C7B-F5D1543DC3F2}" presName="gear1srcNode" presStyleLbl="node1" presStyleIdx="0" presStyleCnt="3"/>
      <dgm:spPr/>
    </dgm:pt>
    <dgm:pt modelId="{449F0CB1-D66E-A044-AE04-CE70D1586076}" type="pres">
      <dgm:prSet presAssocID="{5254FC7D-EBDB-C94C-9C7B-F5D1543DC3F2}" presName="gear1dstNode" presStyleLbl="node1" presStyleIdx="0" presStyleCnt="3"/>
      <dgm:spPr/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</dgm:pt>
    <dgm:pt modelId="{3450C70F-7ED1-C04F-960A-94086B07D924}" type="pres">
      <dgm:prSet presAssocID="{21F9C290-4E2B-D24F-AAEA-5AD9D3733B0F}" presName="gear2srcNode" presStyleLbl="node1" presStyleIdx="1" presStyleCnt="3"/>
      <dgm:spPr/>
    </dgm:pt>
    <dgm:pt modelId="{4CA655C7-18B4-A64D-9AD9-5ABDA0E495B9}" type="pres">
      <dgm:prSet presAssocID="{21F9C290-4E2B-D24F-AAEA-5AD9D3733B0F}" presName="gear2dstNode" presStyleLbl="node1" presStyleIdx="1" presStyleCnt="3"/>
      <dgm:spPr/>
    </dgm:pt>
    <dgm:pt modelId="{8F0F215D-46CB-6740-834B-069FC4CC7236}" type="pres">
      <dgm:prSet presAssocID="{0C4B5839-CF6D-D643-954E-D87E70C08835}" presName="gear3" presStyleLbl="node1" presStyleIdx="2" presStyleCnt="3"/>
      <dgm:spPr/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46AC760-91AE-CB49-AA7B-3F82AAE3001F}" type="pres">
      <dgm:prSet presAssocID="{0C4B5839-CF6D-D643-954E-D87E70C08835}" presName="gear3srcNode" presStyleLbl="node1" presStyleIdx="2" presStyleCnt="3"/>
      <dgm:spPr/>
    </dgm:pt>
    <dgm:pt modelId="{2EF4F175-B3AB-9046-8778-8680FFDA2895}" type="pres">
      <dgm:prSet presAssocID="{0C4B5839-CF6D-D643-954E-D87E70C08835}" presName="gear3dstNode" presStyleLbl="node1" presStyleIdx="2" presStyleCnt="3"/>
      <dgm:spPr/>
    </dgm:pt>
    <dgm:pt modelId="{A05A29C6-30FB-6B44-8723-4961B8C06B70}" type="pres">
      <dgm:prSet presAssocID="{7CE8B053-93CF-BD41-B16C-92BEDF74F909}" presName="connector1" presStyleLbl="sibTrans2D1" presStyleIdx="0" presStyleCnt="3"/>
      <dgm:spPr/>
    </dgm:pt>
    <dgm:pt modelId="{081734C5-EC5F-B442-A8F7-0E6352E3467F}" type="pres">
      <dgm:prSet presAssocID="{8A6D15ED-CFC5-2343-988D-93AA441CD45B}" presName="connector2" presStyleLbl="sibTrans2D1" presStyleIdx="1" presStyleCnt="3"/>
      <dgm:spPr/>
    </dgm:pt>
    <dgm:pt modelId="{FDE87692-A710-3D40-B881-F41C5E3E790E}" type="pres">
      <dgm:prSet presAssocID="{2FEE0124-FEE7-F249-A5EE-F435022148A6}" presName="connector3" presStyleLbl="sibTrans2D1" presStyleIdx="2" presStyleCnt="3"/>
      <dgm:spPr/>
    </dgm:pt>
  </dgm:ptLst>
  <dgm:cxnLst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Deep Linking®</a:t>
          </a: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CC®</a:t>
          </a: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LTI®</a:t>
          </a: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</dgm:pt>
    <dgm:pt modelId="{12E9EAAA-8FF8-8941-9A78-1554B7C471CF}" type="pres">
      <dgm:prSet presAssocID="{5254FC7D-EBDB-C94C-9C7B-F5D1543DC3F2}" presName="gear1srcNode" presStyleLbl="node1" presStyleIdx="0" presStyleCnt="3"/>
      <dgm:spPr/>
    </dgm:pt>
    <dgm:pt modelId="{449F0CB1-D66E-A044-AE04-CE70D1586076}" type="pres">
      <dgm:prSet presAssocID="{5254FC7D-EBDB-C94C-9C7B-F5D1543DC3F2}" presName="gear1dstNode" presStyleLbl="node1" presStyleIdx="0" presStyleCnt="3"/>
      <dgm:spPr/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</dgm:pt>
    <dgm:pt modelId="{3450C70F-7ED1-C04F-960A-94086B07D924}" type="pres">
      <dgm:prSet presAssocID="{21F9C290-4E2B-D24F-AAEA-5AD9D3733B0F}" presName="gear2srcNode" presStyleLbl="node1" presStyleIdx="1" presStyleCnt="3"/>
      <dgm:spPr/>
    </dgm:pt>
    <dgm:pt modelId="{4CA655C7-18B4-A64D-9AD9-5ABDA0E495B9}" type="pres">
      <dgm:prSet presAssocID="{21F9C290-4E2B-D24F-AAEA-5AD9D3733B0F}" presName="gear2dstNode" presStyleLbl="node1" presStyleIdx="1" presStyleCnt="3"/>
      <dgm:spPr/>
    </dgm:pt>
    <dgm:pt modelId="{8F0F215D-46CB-6740-834B-069FC4CC7236}" type="pres">
      <dgm:prSet presAssocID="{0C4B5839-CF6D-D643-954E-D87E70C08835}" presName="gear3" presStyleLbl="node1" presStyleIdx="2" presStyleCnt="3"/>
      <dgm:spPr/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46AC760-91AE-CB49-AA7B-3F82AAE3001F}" type="pres">
      <dgm:prSet presAssocID="{0C4B5839-CF6D-D643-954E-D87E70C08835}" presName="gear3srcNode" presStyleLbl="node1" presStyleIdx="2" presStyleCnt="3"/>
      <dgm:spPr/>
    </dgm:pt>
    <dgm:pt modelId="{2EF4F175-B3AB-9046-8778-8680FFDA2895}" type="pres">
      <dgm:prSet presAssocID="{0C4B5839-CF6D-D643-954E-D87E70C08835}" presName="gear3dstNode" presStyleLbl="node1" presStyleIdx="2" presStyleCnt="3"/>
      <dgm:spPr/>
    </dgm:pt>
    <dgm:pt modelId="{A05A29C6-30FB-6B44-8723-4961B8C06B70}" type="pres">
      <dgm:prSet presAssocID="{7CE8B053-93CF-BD41-B16C-92BEDF74F909}" presName="connector1" presStyleLbl="sibTrans2D1" presStyleIdx="0" presStyleCnt="3"/>
      <dgm:spPr/>
    </dgm:pt>
    <dgm:pt modelId="{081734C5-EC5F-B442-A8F7-0E6352E3467F}" type="pres">
      <dgm:prSet presAssocID="{8A6D15ED-CFC5-2343-988D-93AA441CD45B}" presName="connector2" presStyleLbl="sibTrans2D1" presStyleIdx="1" presStyleCnt="3"/>
      <dgm:spPr/>
    </dgm:pt>
    <dgm:pt modelId="{FDE87692-A710-3D40-B881-F41C5E3E790E}" type="pres">
      <dgm:prSet presAssocID="{2FEE0124-FEE7-F249-A5EE-F435022148A6}" presName="connector3" presStyleLbl="sibTrans2D1" presStyleIdx="2" presStyleCnt="3"/>
      <dgm:spPr/>
    </dgm:pt>
  </dgm:ptLst>
  <dgm:cxnLst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Deep Linking®</a:t>
          </a: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CC®</a:t>
          </a: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LTI®</a:t>
          </a: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Deep Linking®</a:t>
          </a: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CC®</a:t>
          </a: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</a:rPr>
            <a:t>LTI®</a:t>
          </a: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$65 from Pearson $130</a:t>
            </a:r>
            <a:r>
              <a:rPr lang="en-US" baseline="0" dirty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5/3/23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2.jpg"/><Relationship Id="rId7" Type="http://schemas.openxmlformats.org/officeDocument/2006/relationships/image" Target="../media/image3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msglobal.org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msglobal.org/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g"/><Relationship Id="rId7" Type="http://schemas.openxmlformats.org/officeDocument/2006/relationships/image" Target="../media/image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43346"/>
            <a:ext cx="6858000" cy="19119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Inside the World's Largest Programming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21527"/>
            <a:ext cx="6858000" cy="153792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Dr. Charles R. Severance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www.py4e.com |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online.dr-chuck.com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" y="3029605"/>
            <a:ext cx="645674" cy="6324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" y="4006036"/>
            <a:ext cx="870075" cy="496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6" y="675964"/>
            <a:ext cx="1512488" cy="1038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04" y="388400"/>
            <a:ext cx="3812242" cy="93156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5506025" y="1319963"/>
            <a:ext cx="1958245" cy="143697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15" idx="1"/>
            <a:endCxn id="4" idx="3"/>
          </p:cNvCxnSpPr>
          <p:nvPr/>
        </p:nvCxnSpPr>
        <p:spPr>
          <a:xfrm flipH="1" flipV="1">
            <a:off x="1552123" y="3345854"/>
            <a:ext cx="4465184" cy="40566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5" idx="1"/>
            <a:endCxn id="5" idx="3"/>
          </p:cNvCxnSpPr>
          <p:nvPr/>
        </p:nvCxnSpPr>
        <p:spPr>
          <a:xfrm flipH="1">
            <a:off x="1776524" y="3751523"/>
            <a:ext cx="4240783" cy="50291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5" idx="1"/>
            <a:endCxn id="6" idx="3"/>
          </p:cNvCxnSpPr>
          <p:nvPr/>
        </p:nvCxnSpPr>
        <p:spPr>
          <a:xfrm flipH="1" flipV="1">
            <a:off x="2029884" y="1195023"/>
            <a:ext cx="3987423" cy="25565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805779" y="1408492"/>
            <a:ext cx="52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D7D31"/>
                </a:solidFill>
              </a:rPr>
              <a:t>LTI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476847" y="1639325"/>
            <a:ext cx="1442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D7D31"/>
                </a:solidFill>
              </a:rPr>
              <a:t>CC/LTI/DL</a:t>
            </a:r>
          </a:p>
        </p:txBody>
      </p:sp>
      <p:pic>
        <p:nvPicPr>
          <p:cNvPr id="3" name="Picture 2" descr="A picture containing creativity, art&#10;&#10;Description automatically generated with medium confidence">
            <a:extLst>
              <a:ext uri="{FF2B5EF4-FFF2-40B4-BE49-F238E27FC236}">
                <a16:creationId xmlns:a16="http://schemas.microsoft.com/office/drawing/2014/main" id="{02283993-DFB2-F230-E30C-0BEA7983E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33" y="1940118"/>
            <a:ext cx="670817" cy="71082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9370E9-98C3-390B-E53B-D68BA7EDB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307" y="2756936"/>
            <a:ext cx="2893926" cy="198917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BEF703-DB0C-FE53-3F3E-459024203E03}"/>
              </a:ext>
            </a:extLst>
          </p:cNvPr>
          <p:cNvCxnSpPr>
            <a:cxnSpLocks/>
            <a:stCxn id="15" idx="1"/>
            <a:endCxn id="3" idx="3"/>
          </p:cNvCxnSpPr>
          <p:nvPr/>
        </p:nvCxnSpPr>
        <p:spPr>
          <a:xfrm flipH="1" flipV="1">
            <a:off x="1520250" y="2295528"/>
            <a:ext cx="4497057" cy="145599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16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16" y="466374"/>
            <a:ext cx="6013076" cy="43962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81265" y="2271820"/>
            <a:ext cx="806824" cy="32497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143501" y="837469"/>
            <a:ext cx="403412" cy="10197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430735" y="466374"/>
            <a:ext cx="2329962" cy="2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95694"/>
            <a:ext cx="6858000" cy="278675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2776447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299641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7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$198.35 get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Book</a:t>
            </a:r>
          </a:p>
          <a:p>
            <a:r>
              <a:rPr lang="en-US" sz="2800" dirty="0"/>
              <a:t>Automatic Homework Grading Software</a:t>
            </a:r>
          </a:p>
          <a:p>
            <a:r>
              <a:rPr lang="en-US" sz="2800" dirty="0"/>
              <a:t>Learning Management System Integration</a:t>
            </a:r>
          </a:p>
          <a:p>
            <a:r>
              <a:rPr lang="en-US" sz="2800" dirty="0"/>
              <a:t>Instructor Materials</a:t>
            </a:r>
          </a:p>
          <a:p>
            <a:pPr lvl="1"/>
            <a:r>
              <a:rPr lang="en-US" sz="2800" dirty="0"/>
              <a:t>Slides / Solutions Manual / Exams / Course Copy</a:t>
            </a:r>
          </a:p>
          <a:p>
            <a:r>
              <a:rPr lang="en-US" sz="2800" dirty="0"/>
              <a:t>Instructor Training</a:t>
            </a:r>
          </a:p>
        </p:txBody>
      </p:sp>
    </p:spTree>
    <p:extLst>
      <p:ext uri="{BB962C8B-B14F-4D97-AF65-F5344CB8AC3E}">
        <p14:creationId xmlns:p14="http://schemas.microsoft.com/office/powerpoint/2010/main" val="1050776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4425" y="1918475"/>
            <a:ext cx="2849370" cy="117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3302" y="349463"/>
            <a:ext cx="1416093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6795" y="4188436"/>
            <a:ext cx="262039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22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1510" y="246207"/>
            <a:ext cx="298068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38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5515" y="4188436"/>
            <a:ext cx="208486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679110" y="938704"/>
            <a:ext cx="1532745" cy="97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2121349" y="1041960"/>
            <a:ext cx="2557761" cy="876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746994" y="3095720"/>
            <a:ext cx="1932116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679110" y="3095720"/>
            <a:ext cx="1738838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80" y="1588670"/>
            <a:ext cx="1416137" cy="176136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19724" y="3405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$200</a:t>
            </a:r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858268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07324" y="429940"/>
            <a:ext cx="2268755" cy="2308412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4" y="429939"/>
            <a:ext cx="2268755" cy="2363286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1378324" y="418734"/>
            <a:ext cx="2238375" cy="230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108" y="2346145"/>
            <a:ext cx="2090211" cy="2599766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86" y="2847890"/>
            <a:ext cx="676275" cy="92392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94" y="2876053"/>
            <a:ext cx="969029" cy="969029"/>
          </a:xfrm>
          <a:prstGeom prst="rect">
            <a:avLst/>
          </a:prstGeom>
        </p:spPr>
      </p:pic>
      <p:pic>
        <p:nvPicPr>
          <p:cNvPr id="12" name="Picture 11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45" y="2346145"/>
            <a:ext cx="1790833" cy="25997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2495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8120" y="4368567"/>
            <a:ext cx="4242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www.masteringphysics.com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>
          <a:xfrm>
            <a:off x="991437" y="222211"/>
            <a:ext cx="6762575" cy="40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4" y="0"/>
            <a:ext cx="7264862" cy="4576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34" y="4461164"/>
            <a:ext cx="766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www.py4e.com (a.k.a. </a:t>
            </a:r>
            <a:r>
              <a:rPr lang="en-US" sz="2800" dirty="0" err="1">
                <a:solidFill>
                  <a:srgbClr val="FFFF00"/>
                </a:solidFill>
              </a:rPr>
              <a:t>www.masteringpython.com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85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52090391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Deep Linking® FILLS THE GAPS AND </a:t>
            </a:r>
            <a:r>
              <a:rPr lang="en-US" sz="2400" b="1" dirty="0">
                <a:solidFill>
                  <a:srgbClr val="EC8000"/>
                </a:solidFill>
              </a:rPr>
              <a:t>MAKES CONNECTIONS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 BETWEEN LEARNING TOOLS INTEROPERABILITY® AND COMMON CARTRIDGE®.</a:t>
            </a: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are trademarks 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66645886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2400" b="1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2400" b="1" dirty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are trademarks 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6" y="187037"/>
            <a:ext cx="3258039" cy="4222344"/>
          </a:xfrm>
          <a:prstGeom prst="rect">
            <a:avLst/>
          </a:prstGeom>
        </p:spPr>
      </p:pic>
      <p:pic>
        <p:nvPicPr>
          <p:cNvPr id="6" name="Picture 7" descr="ph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916825" y="545157"/>
            <a:ext cx="2831919" cy="211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5855" y="32090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LTI – How it started. (2010)</a:t>
            </a:r>
          </a:p>
        </p:txBody>
      </p:sp>
    </p:spTree>
    <p:extLst>
      <p:ext uri="{BB962C8B-B14F-4D97-AF65-F5344CB8AC3E}">
        <p14:creationId xmlns:p14="http://schemas.microsoft.com/office/powerpoint/2010/main" val="139678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Educational App Store</a:t>
            </a:r>
          </a:p>
          <a:p>
            <a:r>
              <a:rPr lang="en-US" dirty="0"/>
              <a:t>API Libraries</a:t>
            </a:r>
          </a:p>
          <a:p>
            <a:r>
              <a:rPr lang="en-US" dirty="0"/>
              <a:t>"Lego Blocks"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easy</a:t>
            </a:r>
          </a:p>
          <a:p>
            <a:r>
              <a:rPr lang="en-US" dirty="0"/>
              <a:t>Training / 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Enrich Open Educational Content </a:t>
            </a:r>
          </a:p>
          <a:p>
            <a:r>
              <a:rPr lang="en-US" dirty="0"/>
              <a:t>Seamless Content Integration and Reuse (LOR)</a:t>
            </a:r>
          </a:p>
          <a:p>
            <a:r>
              <a:rPr lang="en-US" dirty="0"/>
              <a:t>Stand-Alone MOOC platform</a:t>
            </a:r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6"/>
            <a:ext cx="2565879" cy="1241392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py4e.com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000" dirty="0"/>
              <a:t>App Store (</a:t>
            </a:r>
            <a:r>
              <a:rPr lang="en-US" sz="2000" b="1" dirty="0"/>
              <a:t>次)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113038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3K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GooglePlay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cxnSpLocks/>
            <a:stCxn id="12" idx="3"/>
            <a:endCxn id="26" idx="2"/>
          </p:cNvCxnSpPr>
          <p:nvPr/>
        </p:nvCxnSpPr>
        <p:spPr>
          <a:xfrm>
            <a:off x="947892" y="2675381"/>
            <a:ext cx="768387" cy="987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stCxn id="12" idx="3"/>
            <a:endCxn id="6" idx="1"/>
          </p:cNvCxnSpPr>
          <p:nvPr/>
        </p:nvCxnSpPr>
        <p:spPr>
          <a:xfrm flipV="1">
            <a:off x="947892" y="2511161"/>
            <a:ext cx="460390" cy="164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3055535" y="2492342"/>
            <a:ext cx="583557" cy="18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236227" y="3706417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UM/Canvas</a:t>
            </a:r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6204971" y="2492342"/>
            <a:ext cx="1031256" cy="151085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6204971" y="2492342"/>
            <a:ext cx="1031257" cy="91747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6204971" y="2277109"/>
            <a:ext cx="1325970" cy="21523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6204971" y="841143"/>
            <a:ext cx="1170676" cy="16511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5180560" y="3391521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95424" y="605709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8658245" y="3742547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300</a:t>
            </a:r>
          </a:p>
        </p:txBody>
      </p:sp>
      <p:sp>
        <p:nvSpPr>
          <p:cNvPr id="42" name="Shape 41"/>
          <p:cNvSpPr/>
          <p:nvPr/>
        </p:nvSpPr>
        <p:spPr>
          <a:xfrm>
            <a:off x="5858707" y="2091765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027356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1.2M</a:t>
            </a:r>
            <a:endParaRPr lang="en-US" sz="1013" dirty="0"/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/>
              <a:t>10</a:t>
            </a:r>
            <a:endParaRPr lang="en-US" sz="1013" dirty="0"/>
          </a:p>
        </p:txBody>
      </p:sp>
      <p:pic>
        <p:nvPicPr>
          <p:cNvPr id="12" name="Picture 11" descr="A picture containing person, clothing, human face, sports uniform&#10;&#10;Description automatically generated">
            <a:extLst>
              <a:ext uri="{FF2B5EF4-FFF2-40B4-BE49-F238E27FC236}">
                <a16:creationId xmlns:a16="http://schemas.microsoft.com/office/drawing/2014/main" id="{5ACE1B11-6FF3-7EF6-FC51-3DB5F6D28F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467" y="2355171"/>
            <a:ext cx="631425" cy="64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23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(time permitting)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F5668A6F-90DF-A7D2-3C2D-0500F078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91"/>
            <a:ext cx="9207610" cy="5179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418" y="2472856"/>
            <a:ext cx="4408422" cy="176578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Any Questions?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>
                <a:solidFill>
                  <a:schemeClr val="bg1">
                    <a:lumMod val="85000"/>
                  </a:schemeClr>
                </a:solidFill>
              </a:rPr>
              <a:t>online.dr-chuck.com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6" y="187037"/>
            <a:ext cx="3258039" cy="4222344"/>
          </a:xfrm>
          <a:prstGeom prst="rect">
            <a:avLst/>
          </a:prstGeom>
        </p:spPr>
      </p:pic>
      <p:pic>
        <p:nvPicPr>
          <p:cNvPr id="6" name="Picture 7" descr="ph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916825" y="545157"/>
            <a:ext cx="2831919" cy="211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5855" y="32090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LTI – How it is going. (2014)</a:t>
            </a:r>
          </a:p>
        </p:txBody>
      </p:sp>
      <p:pic>
        <p:nvPicPr>
          <p:cNvPr id="3" name="Picture 2" descr="A person with a tattoo on their arm&#10;&#10;Description automatically generated with medium confidence">
            <a:extLst>
              <a:ext uri="{FF2B5EF4-FFF2-40B4-BE49-F238E27FC236}">
                <a16:creationId xmlns:a16="http://schemas.microsoft.com/office/drawing/2014/main" id="{D5C115A8-FA50-BDE2-95BD-71D1EBC4E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8" t="20861" r="43245"/>
          <a:stretch/>
        </p:blipFill>
        <p:spPr>
          <a:xfrm>
            <a:off x="5187796" y="187037"/>
            <a:ext cx="2289976" cy="28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text, software, web page&#10;&#10;Description automatically generated">
            <a:extLst>
              <a:ext uri="{FF2B5EF4-FFF2-40B4-BE49-F238E27FC236}">
                <a16:creationId xmlns:a16="http://schemas.microsoft.com/office/drawing/2014/main" id="{95C913A0-859F-194B-8705-42CD7E94E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828"/>
            <a:ext cx="9126639" cy="4956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81AA1-3DB1-ABCB-AAF6-F1855E314C8A}"/>
              </a:ext>
            </a:extLst>
          </p:cNvPr>
          <p:cNvSpPr txBox="1"/>
          <p:nvPr/>
        </p:nvSpPr>
        <p:spPr>
          <a:xfrm>
            <a:off x="310102" y="4627659"/>
            <a:ext cx="10583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2012 - </a:t>
            </a:r>
            <a:r>
              <a:rPr lang="en-US" dirty="0" err="1">
                <a:solidFill>
                  <a:srgbClr val="FFFF00"/>
                </a:solidFill>
              </a:rPr>
              <a:t>xpLor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2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2"/>
          <a:stretch/>
        </p:blipFill>
        <p:spPr>
          <a:xfrm>
            <a:off x="5667307" y="10"/>
            <a:ext cx="3476693" cy="5143490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471949"/>
            <a:ext cx="4939869" cy="1257452"/>
          </a:xfrm>
        </p:spPr>
        <p:txBody>
          <a:bodyPr>
            <a:normAutofit/>
          </a:bodyPr>
          <a:lstStyle/>
          <a:p>
            <a:r>
              <a:rPr lang="en-US" sz="6000" dirty="0"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7" y="1828800"/>
            <a:ext cx="4939867" cy="2839064"/>
          </a:xfrm>
        </p:spPr>
        <p:txBody>
          <a:bodyPr>
            <a:normAutofit/>
          </a:bodyPr>
          <a:lstStyle/>
          <a:p>
            <a:r>
              <a:rPr lang="en-US" sz="3200" dirty="0"/>
              <a:t>Think like a publisher</a:t>
            </a:r>
          </a:p>
          <a:p>
            <a:r>
              <a:rPr lang="en-US" sz="3200" dirty="0"/>
              <a:t>Democratize MOOCs</a:t>
            </a:r>
          </a:p>
          <a:p>
            <a:r>
              <a:rPr lang="en-US" sz="3200" dirty="0"/>
              <a:t>Democratize LORs</a:t>
            </a:r>
          </a:p>
          <a:p>
            <a:r>
              <a:rPr lang="en-US" sz="3200" dirty="0"/>
              <a:t>Disaggregate LMS</a:t>
            </a:r>
          </a:p>
        </p:txBody>
      </p:sp>
    </p:spTree>
    <p:extLst>
      <p:ext uri="{BB962C8B-B14F-4D97-AF65-F5344CB8AC3E}">
        <p14:creationId xmlns:p14="http://schemas.microsoft.com/office/powerpoint/2010/main" val="116567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0F77F1D1-0713-2DB7-C1DC-70ED2F382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96528"/>
            <a:ext cx="7772400" cy="164912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869BAB-46A5-CBD5-12A1-F91AF4C69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847"/>
            <a:ext cx="7772400" cy="31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7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80FE-A204-5B34-E4A1-38E011F9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Moar</a:t>
            </a:r>
            <a:r>
              <a:rPr lang="en-US" dirty="0"/>
              <a:t> MOOCs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72DB-E163-D5D9-DBB9-2233B1DAA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for Everybody (5 MOOCs) / www.py4e.com</a:t>
            </a:r>
          </a:p>
          <a:p>
            <a:r>
              <a:rPr lang="en-US" dirty="0"/>
              <a:t>Django for Everybody (4 MOOCs) / www.dj4e.com</a:t>
            </a:r>
          </a:p>
          <a:p>
            <a:r>
              <a:rPr lang="en-US" dirty="0"/>
              <a:t>Web Applications for Everybody (4 MOOCs) / www.wa4e.com</a:t>
            </a:r>
          </a:p>
          <a:p>
            <a:r>
              <a:rPr lang="en-US" dirty="0"/>
              <a:t>PostgreSQL for Everybody (4 MOOCs) / www.pg4e.com</a:t>
            </a:r>
          </a:p>
          <a:p>
            <a:endParaRPr lang="en-US" dirty="0"/>
          </a:p>
          <a:p>
            <a:r>
              <a:rPr lang="en-US" dirty="0"/>
              <a:t>C Programming for Everybody (4 MOOCs) / www.cc4e.com</a:t>
            </a:r>
          </a:p>
        </p:txBody>
      </p:sp>
    </p:spTree>
    <p:extLst>
      <p:ext uri="{BB962C8B-B14F-4D97-AF65-F5344CB8AC3E}">
        <p14:creationId xmlns:p14="http://schemas.microsoft.com/office/powerpoint/2010/main" val="335306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6E862FF-5D43-40A3-1007-B8D4E381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5" y="246354"/>
            <a:ext cx="7772400" cy="189855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B1B4A99-0BDD-FBCD-13C7-FF030520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249" y="1963972"/>
            <a:ext cx="4425033" cy="2722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6F6C38-171D-A5E2-6C1B-09E34B1F92C7}"/>
              </a:ext>
            </a:extLst>
          </p:cNvPr>
          <p:cNvSpPr txBox="1"/>
          <p:nvPr/>
        </p:nvSpPr>
        <p:spPr>
          <a:xfrm>
            <a:off x="471115" y="386252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www.rize.education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4348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5"/>
            <a:ext cx="2565879" cy="1350537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py4e.com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000" dirty="0"/>
              <a:t>App Store (</a:t>
            </a:r>
            <a:r>
              <a:rPr lang="en-US" sz="2000" b="1" dirty="0" err="1"/>
              <a:t>次</a:t>
            </a:r>
            <a:r>
              <a:rPr lang="en-US" sz="2000" b="1" dirty="0"/>
              <a:t>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000" dirty="0"/>
              <a:t>Auto graders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000" dirty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559355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885865" y="2546283"/>
              <a:ext cx="590666" cy="230818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150K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Buzzfeed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cxnSpLocks/>
            <a:stCxn id="13" idx="3"/>
            <a:endCxn id="26" idx="2"/>
          </p:cNvCxnSpPr>
          <p:nvPr/>
        </p:nvCxnSpPr>
        <p:spPr>
          <a:xfrm>
            <a:off x="947892" y="2675381"/>
            <a:ext cx="768387" cy="987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stCxn id="13" idx="3"/>
            <a:endCxn id="6" idx="1"/>
          </p:cNvCxnSpPr>
          <p:nvPr/>
        </p:nvCxnSpPr>
        <p:spPr>
          <a:xfrm flipV="1">
            <a:off x="947892" y="2511161"/>
            <a:ext cx="460390" cy="164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stCxn id="6" idx="3"/>
            <a:endCxn id="8" idx="1"/>
          </p:cNvCxnSpPr>
          <p:nvPr/>
        </p:nvCxnSpPr>
        <p:spPr>
          <a:xfrm>
            <a:off x="3055535" y="2511161"/>
            <a:ext cx="583557" cy="35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cxnSp>
        <p:nvCxnSpPr>
          <p:cNvPr id="84" name="Straight Arrow Connector 83"/>
          <p:cNvCxnSpPr>
            <a:cxnSpLocks/>
            <a:stCxn id="8" idx="3"/>
            <a:endCxn id="11" idx="1"/>
          </p:cNvCxnSpPr>
          <p:nvPr/>
        </p:nvCxnSpPr>
        <p:spPr>
          <a:xfrm>
            <a:off x="6204971" y="2546914"/>
            <a:ext cx="1031257" cy="130921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cxnSpLocks/>
            <a:stCxn id="8" idx="3"/>
            <a:endCxn id="14" idx="1"/>
          </p:cNvCxnSpPr>
          <p:nvPr/>
        </p:nvCxnSpPr>
        <p:spPr>
          <a:xfrm flipV="1">
            <a:off x="6204971" y="2277109"/>
            <a:ext cx="1325970" cy="269805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cxnSpLocks/>
            <a:stCxn id="8" idx="3"/>
            <a:endCxn id="22" idx="1"/>
          </p:cNvCxnSpPr>
          <p:nvPr/>
        </p:nvCxnSpPr>
        <p:spPr>
          <a:xfrm flipV="1">
            <a:off x="6204971" y="841143"/>
            <a:ext cx="1170676" cy="170577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95424" y="605709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2" name="Shape 41"/>
          <p:cNvSpPr/>
          <p:nvPr/>
        </p:nvSpPr>
        <p:spPr>
          <a:xfrm>
            <a:off x="5855483" y="2189759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449935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3M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200</a:t>
            </a:r>
          </a:p>
        </p:txBody>
      </p:sp>
      <p:pic>
        <p:nvPicPr>
          <p:cNvPr id="13" name="Picture 12" descr="A picture containing person, clothing, human face, sports uniform&#10;&#10;Description automatically generated">
            <a:extLst>
              <a:ext uri="{FF2B5EF4-FFF2-40B4-BE49-F238E27FC236}">
                <a16:creationId xmlns:a16="http://schemas.microsoft.com/office/drawing/2014/main" id="{DE2B791F-FF18-B96F-23D2-256CD14E7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467" y="2355171"/>
            <a:ext cx="631425" cy="64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5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2536</TotalTime>
  <Words>447</Words>
  <Application>Microsoft Macintosh PowerPoint</Application>
  <PresentationFormat>On-screen Show (16:9)</PresentationFormat>
  <Paragraphs>99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Inside the World's Largest Programming Course</vt:lpstr>
      <vt:lpstr>PowerPoint Presentation</vt:lpstr>
      <vt:lpstr>PowerPoint Presentation</vt:lpstr>
      <vt:lpstr>PowerPoint Presentation</vt:lpstr>
      <vt:lpstr>TL;DR</vt:lpstr>
      <vt:lpstr>PowerPoint Presentation</vt:lpstr>
      <vt:lpstr>Moar MOOCs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PowerPoint Presentation</vt:lpstr>
      <vt:lpstr>Demo (time permitting)</vt:lpstr>
      <vt:lpstr>Any Questions? www.py4e.com online.dr-chuck.com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Severance, Charles</cp:lastModifiedBy>
  <cp:revision>95</cp:revision>
  <cp:lastPrinted>2017-02-22T21:44:30Z</cp:lastPrinted>
  <dcterms:created xsi:type="dcterms:W3CDTF">2017-01-26T19:03:28Z</dcterms:created>
  <dcterms:modified xsi:type="dcterms:W3CDTF">2023-05-03T18:10:03Z</dcterms:modified>
</cp:coreProperties>
</file>